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94" r:id="rId2"/>
    <p:sldId id="281" r:id="rId3"/>
    <p:sldId id="290" r:id="rId4"/>
    <p:sldId id="291" r:id="rId5"/>
    <p:sldId id="292" r:id="rId6"/>
    <p:sldId id="294" r:id="rId7"/>
    <p:sldId id="295" r:id="rId8"/>
    <p:sldId id="395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CDBC0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7" autoAdjust="0"/>
    <p:restoredTop sz="94660"/>
  </p:normalViewPr>
  <p:slideViewPr>
    <p:cSldViewPr>
      <p:cViewPr varScale="1">
        <p:scale>
          <a:sx n="143" d="100"/>
          <a:sy n="143" d="100"/>
        </p:scale>
        <p:origin x="666" y="108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46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4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>
            <a:fillRect/>
          </a:stretch>
        </p:blipFill>
        <p:spPr bwMode="auto">
          <a:xfrm>
            <a:off x="-6350" y="0"/>
            <a:ext cx="91503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974850"/>
            <a:ext cx="5857875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Heredity and Evolution 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5975" y="3140075"/>
            <a:ext cx="5203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pt-BR" altLang="en-US" sz="2000" b="1" dirty="0" smtClean="0">
                <a:solidFill>
                  <a:srgbClr val="FF6600"/>
                </a:solidFill>
                <a:latin typeface="Bookman Old Style" pitchFamily="18" charset="0"/>
              </a:rPr>
              <a:t>Reproduction (sexual and asexual)</a:t>
            </a:r>
            <a:endParaRPr lang="en-US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95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r="1250"/>
          <a:stretch/>
        </p:blipFill>
        <p:spPr>
          <a:xfrm>
            <a:off x="101600" y="0"/>
            <a:ext cx="8915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6402"/>
            <a:ext cx="2286000" cy="2253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3562350"/>
            <a:ext cx="614271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002060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16" y="2054248"/>
            <a:ext cx="1280768" cy="12044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83" y="1581150"/>
            <a:ext cx="1681517" cy="1291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08" y="328771"/>
            <a:ext cx="1972563" cy="195715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5697" y="2196553"/>
            <a:ext cx="1036537" cy="962762"/>
            <a:chOff x="1367798" y="2858501"/>
            <a:chExt cx="1036537" cy="9627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798" y="3087749"/>
              <a:ext cx="308602" cy="2273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63605">
              <a:off x="1621321" y="2907440"/>
              <a:ext cx="308602" cy="22733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0936">
              <a:off x="1945235" y="3364816"/>
              <a:ext cx="308602" cy="22733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77351">
              <a:off x="1584366" y="3204757"/>
              <a:ext cx="308602" cy="22733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9014">
              <a:off x="1467372" y="3553296"/>
              <a:ext cx="308602" cy="2273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029498">
              <a:off x="1713186" y="3550870"/>
              <a:ext cx="308602" cy="22733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5619">
              <a:off x="1903614" y="2858501"/>
              <a:ext cx="308602" cy="22733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30936">
              <a:off x="2136369" y="3181518"/>
              <a:ext cx="308602" cy="227331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512064" y="267462"/>
            <a:ext cx="2498612" cy="381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The Basic unit of life is 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03859" y="710904"/>
            <a:ext cx="3283709" cy="753147"/>
            <a:chOff x="495374" y="6499397"/>
            <a:chExt cx="3283709" cy="753147"/>
          </a:xfr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grpSp>
          <p:nvGrpSpPr>
            <p:cNvPr id="68" name="Group 67"/>
            <p:cNvGrpSpPr/>
            <p:nvPr/>
          </p:nvGrpSpPr>
          <p:grpSpPr>
            <a:xfrm>
              <a:off x="495374" y="6499397"/>
              <a:ext cx="3283709" cy="753147"/>
              <a:chOff x="495374" y="6499397"/>
              <a:chExt cx="3283709" cy="753147"/>
            </a:xfrm>
            <a:grpFill/>
          </p:grpSpPr>
          <p:sp>
            <p:nvSpPr>
              <p:cNvPr id="70" name="Rounded Rectangle 69"/>
              <p:cNvSpPr/>
              <p:nvPr/>
            </p:nvSpPr>
            <p:spPr>
              <a:xfrm>
                <a:off x="495374" y="6499397"/>
                <a:ext cx="2926319" cy="753147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 rot="10800000" flipH="1">
                <a:off x="3425515" y="6760044"/>
                <a:ext cx="353568" cy="386596"/>
                <a:chOff x="5718234" y="1384859"/>
                <a:chExt cx="353568" cy="386596"/>
              </a:xfrm>
              <a:grpFill/>
            </p:grpSpPr>
            <p:sp>
              <p:nvSpPr>
                <p:cNvPr id="72" name="Oval 71"/>
                <p:cNvSpPr/>
                <p:nvPr/>
              </p:nvSpPr>
              <p:spPr>
                <a:xfrm flipV="1">
                  <a:off x="5718234" y="1635129"/>
                  <a:ext cx="137160" cy="13632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 flipV="1">
                  <a:off x="5884350" y="1509994"/>
                  <a:ext cx="109728" cy="109061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 flipV="1">
                  <a:off x="5989506" y="1384859"/>
                  <a:ext cx="82296" cy="8179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/>
            <p:cNvSpPr/>
            <p:nvPr/>
          </p:nvSpPr>
          <p:spPr>
            <a:xfrm>
              <a:off x="615884" y="6567109"/>
              <a:ext cx="2713908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Protein decides the </a:t>
              </a:r>
              <a:r>
                <a:rPr lang="en-US" dirty="0" smtClean="0">
                  <a:solidFill>
                    <a:srgbClr val="FF0066"/>
                  </a:solidFill>
                  <a:latin typeface="Book Antiqua" panose="02040602050305030304" pitchFamily="18" charset="0"/>
                </a:rPr>
                <a:t>character</a:t>
              </a:r>
              <a:r>
                <a:rPr lang="en-US" dirty="0" smtClean="0">
                  <a:latin typeface="Book Antiqua" panose="02040602050305030304" pitchFamily="18" charset="0"/>
                </a:rPr>
                <a:t> of the body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35317" y="2892914"/>
            <a:ext cx="2926319" cy="1418197"/>
            <a:chOff x="495374" y="5801753"/>
            <a:chExt cx="2926319" cy="1418197"/>
          </a:xfr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grpSp>
          <p:nvGrpSpPr>
            <p:cNvPr id="36" name="Group 35"/>
            <p:cNvGrpSpPr/>
            <p:nvPr/>
          </p:nvGrpSpPr>
          <p:grpSpPr>
            <a:xfrm>
              <a:off x="495374" y="5801753"/>
              <a:ext cx="2926319" cy="1418197"/>
              <a:chOff x="495374" y="5801753"/>
              <a:chExt cx="2926319" cy="1418197"/>
            </a:xfrm>
            <a:grpFill/>
          </p:grpSpPr>
          <p:sp>
            <p:nvSpPr>
              <p:cNvPr id="38" name="Rounded Rectangle 37"/>
              <p:cNvSpPr/>
              <p:nvPr/>
            </p:nvSpPr>
            <p:spPr>
              <a:xfrm>
                <a:off x="495374" y="6229350"/>
                <a:ext cx="2926319" cy="99060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 rot="10800000" flipH="1">
                <a:off x="764335" y="5801753"/>
                <a:ext cx="137160" cy="404996"/>
                <a:chOff x="3057054" y="2324750"/>
                <a:chExt cx="137160" cy="404996"/>
              </a:xfrm>
              <a:grpFill/>
            </p:grpSpPr>
            <p:sp>
              <p:nvSpPr>
                <p:cNvPr id="40" name="Oval 39"/>
                <p:cNvSpPr/>
                <p:nvPr/>
              </p:nvSpPr>
              <p:spPr>
                <a:xfrm flipV="1">
                  <a:off x="3057054" y="2324750"/>
                  <a:ext cx="137160" cy="13632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>
                  <a:spLocks noChangeAspect="1"/>
                </p:cNvSpPr>
                <p:nvPr/>
              </p:nvSpPr>
              <p:spPr>
                <a:xfrm flipV="1">
                  <a:off x="3070770" y="2499983"/>
                  <a:ext cx="109728" cy="109061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>
                  <a:spLocks noChangeAspect="1"/>
                </p:cNvSpPr>
                <p:nvPr/>
              </p:nvSpPr>
              <p:spPr>
                <a:xfrm flipV="1">
                  <a:off x="3084486" y="2647950"/>
                  <a:ext cx="82296" cy="8179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Rectangle 36"/>
            <p:cNvSpPr/>
            <p:nvPr/>
          </p:nvSpPr>
          <p:spPr>
            <a:xfrm>
              <a:off x="615884" y="6401484"/>
              <a:ext cx="2713908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Inside the nucleus there are </a:t>
              </a:r>
              <a:r>
                <a:rPr lang="en-US" dirty="0" smtClean="0">
                  <a:solidFill>
                    <a:srgbClr val="FF0066"/>
                  </a:solidFill>
                  <a:latin typeface="Book Antiqua" panose="02040602050305030304" pitchFamily="18" charset="0"/>
                </a:rPr>
                <a:t>chromosomes</a:t>
              </a:r>
              <a:endParaRPr lang="en-US" dirty="0">
                <a:solidFill>
                  <a:srgbClr val="FF0066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73889" y="1417449"/>
            <a:ext cx="2926319" cy="1434330"/>
            <a:chOff x="495374" y="6229350"/>
            <a:chExt cx="2926319" cy="1434330"/>
          </a:xfr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grpSp>
          <p:nvGrpSpPr>
            <p:cNvPr id="44" name="Group 43"/>
            <p:cNvGrpSpPr/>
            <p:nvPr/>
          </p:nvGrpSpPr>
          <p:grpSpPr>
            <a:xfrm>
              <a:off x="495374" y="6229350"/>
              <a:ext cx="2926319" cy="1434330"/>
              <a:chOff x="495374" y="6229350"/>
              <a:chExt cx="2926319" cy="1434330"/>
            </a:xfrm>
            <a:grpFill/>
          </p:grpSpPr>
          <p:sp>
            <p:nvSpPr>
              <p:cNvPr id="46" name="Rounded Rectangle 45"/>
              <p:cNvSpPr/>
              <p:nvPr/>
            </p:nvSpPr>
            <p:spPr>
              <a:xfrm>
                <a:off x="495374" y="6229350"/>
                <a:ext cx="2926319" cy="99060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 rot="10800000" flipH="1">
                <a:off x="764335" y="7277084"/>
                <a:ext cx="137160" cy="386596"/>
                <a:chOff x="3057054" y="867819"/>
                <a:chExt cx="137160" cy="386596"/>
              </a:xfrm>
              <a:grpFill/>
            </p:grpSpPr>
            <p:sp>
              <p:nvSpPr>
                <p:cNvPr id="48" name="Oval 47"/>
                <p:cNvSpPr/>
                <p:nvPr/>
              </p:nvSpPr>
              <p:spPr>
                <a:xfrm flipV="1">
                  <a:off x="3057054" y="1118089"/>
                  <a:ext cx="137160" cy="13632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>
                  <a:spLocks noChangeAspect="1"/>
                </p:cNvSpPr>
                <p:nvPr/>
              </p:nvSpPr>
              <p:spPr>
                <a:xfrm flipV="1">
                  <a:off x="3070770" y="992954"/>
                  <a:ext cx="109728" cy="109061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>
                  <a:spLocks noChangeAspect="1"/>
                </p:cNvSpPr>
                <p:nvPr/>
              </p:nvSpPr>
              <p:spPr>
                <a:xfrm flipV="1">
                  <a:off x="3084486" y="867819"/>
                  <a:ext cx="82296" cy="8179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5" name="Rectangle 44"/>
            <p:cNvSpPr/>
            <p:nvPr/>
          </p:nvSpPr>
          <p:spPr>
            <a:xfrm>
              <a:off x="615884" y="6401484"/>
              <a:ext cx="2713908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Chromosomes contains </a:t>
              </a:r>
              <a:r>
                <a:rPr lang="en-US" b="1" dirty="0" smtClean="0">
                  <a:solidFill>
                    <a:srgbClr val="FF0066"/>
                  </a:solidFill>
                  <a:latin typeface="Book Antiqua" panose="02040602050305030304" pitchFamily="18" charset="0"/>
                </a:rPr>
                <a:t>DNA</a:t>
              </a:r>
              <a:endParaRPr lang="en-US" b="1" dirty="0">
                <a:solidFill>
                  <a:srgbClr val="FF0066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29998" y="3148603"/>
            <a:ext cx="2926319" cy="1418197"/>
            <a:chOff x="495374" y="5801753"/>
            <a:chExt cx="2926319" cy="1418197"/>
          </a:xfr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495374" y="5801753"/>
              <a:ext cx="2926319" cy="1418197"/>
              <a:chOff x="495374" y="5801753"/>
              <a:chExt cx="2926319" cy="1418197"/>
            </a:xfrm>
            <a:grpFill/>
          </p:grpSpPr>
          <p:sp>
            <p:nvSpPr>
              <p:cNvPr id="28" name="Rounded Rectangle 27"/>
              <p:cNvSpPr/>
              <p:nvPr/>
            </p:nvSpPr>
            <p:spPr>
              <a:xfrm>
                <a:off x="495374" y="6229350"/>
                <a:ext cx="2926319" cy="99060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 rot="10800000" flipH="1">
                <a:off x="764335" y="5801753"/>
                <a:ext cx="137160" cy="404996"/>
                <a:chOff x="3057054" y="2324750"/>
                <a:chExt cx="137160" cy="404996"/>
              </a:xfrm>
              <a:grpFill/>
            </p:grpSpPr>
            <p:sp>
              <p:nvSpPr>
                <p:cNvPr id="32" name="Oval 31"/>
                <p:cNvSpPr/>
                <p:nvPr/>
              </p:nvSpPr>
              <p:spPr>
                <a:xfrm flipV="1">
                  <a:off x="3057054" y="2324750"/>
                  <a:ext cx="137160" cy="13632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>
                  <a:spLocks noChangeAspect="1"/>
                </p:cNvSpPr>
                <p:nvPr/>
              </p:nvSpPr>
              <p:spPr>
                <a:xfrm flipV="1">
                  <a:off x="3070770" y="2499983"/>
                  <a:ext cx="109728" cy="109061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>
                  <a:spLocks noChangeAspect="1"/>
                </p:cNvSpPr>
                <p:nvPr/>
              </p:nvSpPr>
              <p:spPr>
                <a:xfrm flipV="1">
                  <a:off x="3084486" y="2647950"/>
                  <a:ext cx="82296" cy="8179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" name="Rectangle 28"/>
            <p:cNvSpPr/>
            <p:nvPr/>
          </p:nvSpPr>
          <p:spPr>
            <a:xfrm>
              <a:off x="707785" y="6401484"/>
              <a:ext cx="2460217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Book Antiqua" panose="02040602050305030304" pitchFamily="18" charset="0"/>
                </a:rPr>
                <a:t>The controlling centre of the cell is </a:t>
              </a:r>
              <a:r>
                <a:rPr lang="en-US" dirty="0" smtClean="0">
                  <a:solidFill>
                    <a:srgbClr val="FF0066"/>
                  </a:solidFill>
                  <a:latin typeface="Book Antiqua" panose="02040602050305030304" pitchFamily="18" charset="0"/>
                </a:rPr>
                <a:t>nucleus </a:t>
              </a:r>
              <a:endParaRPr lang="en-US" dirty="0">
                <a:solidFill>
                  <a:srgbClr val="FF0066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51353" y="1518749"/>
            <a:ext cx="2926319" cy="1434330"/>
            <a:chOff x="495374" y="6229350"/>
            <a:chExt cx="2926319" cy="1434330"/>
          </a:xfr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grpSp>
          <p:nvGrpSpPr>
            <p:cNvPr id="52" name="Group 51"/>
            <p:cNvGrpSpPr/>
            <p:nvPr/>
          </p:nvGrpSpPr>
          <p:grpSpPr>
            <a:xfrm>
              <a:off x="495374" y="6229350"/>
              <a:ext cx="2926319" cy="1434330"/>
              <a:chOff x="495374" y="6229350"/>
              <a:chExt cx="2926319" cy="1434330"/>
            </a:xfrm>
            <a:grpFill/>
          </p:grpSpPr>
          <p:sp>
            <p:nvSpPr>
              <p:cNvPr id="54" name="Rounded Rectangle 53"/>
              <p:cNvSpPr/>
              <p:nvPr/>
            </p:nvSpPr>
            <p:spPr>
              <a:xfrm>
                <a:off x="495374" y="6229350"/>
                <a:ext cx="2926319" cy="990600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 rot="10800000" flipH="1">
                <a:off x="764335" y="7277084"/>
                <a:ext cx="137160" cy="386596"/>
                <a:chOff x="3057054" y="867819"/>
                <a:chExt cx="137160" cy="386596"/>
              </a:xfrm>
              <a:grpFill/>
            </p:grpSpPr>
            <p:sp>
              <p:nvSpPr>
                <p:cNvPr id="56" name="Oval 55"/>
                <p:cNvSpPr/>
                <p:nvPr/>
              </p:nvSpPr>
              <p:spPr>
                <a:xfrm flipV="1">
                  <a:off x="3057054" y="1118089"/>
                  <a:ext cx="137160" cy="13632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 flipV="1">
                  <a:off x="3070770" y="992954"/>
                  <a:ext cx="109728" cy="109061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 flipV="1">
                  <a:off x="3084486" y="867819"/>
                  <a:ext cx="82296" cy="8179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3" name="Rectangle 52"/>
            <p:cNvSpPr/>
            <p:nvPr/>
          </p:nvSpPr>
          <p:spPr>
            <a:xfrm>
              <a:off x="615884" y="6401484"/>
              <a:ext cx="2713908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Part of DNA is called as </a:t>
              </a:r>
              <a:r>
                <a:rPr lang="en-US" b="1" dirty="0" smtClean="0">
                  <a:solidFill>
                    <a:srgbClr val="FF0066"/>
                  </a:solidFill>
                  <a:latin typeface="Book Antiqua" panose="02040602050305030304" pitchFamily="18" charset="0"/>
                </a:rPr>
                <a:t>GENE</a:t>
              </a:r>
              <a:endParaRPr lang="en-US" b="1" dirty="0">
                <a:solidFill>
                  <a:srgbClr val="FF0066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2" y="2285923"/>
            <a:ext cx="4793415" cy="2390177"/>
          </a:xfrm>
          <a:prstGeom prst="rect">
            <a:avLst/>
          </a:prstGeom>
        </p:spPr>
      </p:pic>
      <p:sp>
        <p:nvSpPr>
          <p:cNvPr id="20" name="Isosceles Triangle 9"/>
          <p:cNvSpPr/>
          <p:nvPr/>
        </p:nvSpPr>
        <p:spPr bwMode="auto">
          <a:xfrm rot="1054185">
            <a:off x="4188746" y="3073621"/>
            <a:ext cx="991286" cy="1147973"/>
          </a:xfrm>
          <a:prstGeom prst="rect">
            <a:avLst/>
          </a:prstGeom>
          <a:solidFill>
            <a:srgbClr val="FFC000">
              <a:alpha val="3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5447274" y="1042827"/>
            <a:ext cx="3087126" cy="873259"/>
            <a:chOff x="791767" y="6790421"/>
            <a:chExt cx="3087126" cy="873259"/>
          </a:xfrm>
          <a:solidFill>
            <a:srgbClr val="FFC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grpSpPr>
        <p:grpSp>
          <p:nvGrpSpPr>
            <p:cNvPr id="60" name="Group 59"/>
            <p:cNvGrpSpPr/>
            <p:nvPr/>
          </p:nvGrpSpPr>
          <p:grpSpPr>
            <a:xfrm>
              <a:off x="791767" y="6790421"/>
              <a:ext cx="3087126" cy="873259"/>
              <a:chOff x="791767" y="6790421"/>
              <a:chExt cx="3087126" cy="873259"/>
            </a:xfrm>
            <a:grpFill/>
          </p:grpSpPr>
          <p:sp>
            <p:nvSpPr>
              <p:cNvPr id="62" name="Rounded Rectangle 61"/>
              <p:cNvSpPr/>
              <p:nvPr/>
            </p:nvSpPr>
            <p:spPr>
              <a:xfrm>
                <a:off x="952574" y="6790421"/>
                <a:ext cx="2926319" cy="791462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 rot="10800000" flipH="1">
                <a:off x="791767" y="7277084"/>
                <a:ext cx="267726" cy="386596"/>
                <a:chOff x="3084486" y="867819"/>
                <a:chExt cx="267726" cy="386596"/>
              </a:xfrm>
              <a:grpFill/>
            </p:grpSpPr>
            <p:sp>
              <p:nvSpPr>
                <p:cNvPr id="64" name="Oval 63"/>
                <p:cNvSpPr/>
                <p:nvPr/>
              </p:nvSpPr>
              <p:spPr>
                <a:xfrm flipV="1">
                  <a:off x="3215052" y="1118089"/>
                  <a:ext cx="137160" cy="13632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/>
                <p:cNvSpPr>
                  <a:spLocks noChangeAspect="1"/>
                </p:cNvSpPr>
                <p:nvPr/>
              </p:nvSpPr>
              <p:spPr>
                <a:xfrm flipV="1">
                  <a:off x="3166284" y="992954"/>
                  <a:ext cx="109728" cy="109061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/>
                <p:cNvSpPr>
                  <a:spLocks noChangeAspect="1"/>
                </p:cNvSpPr>
                <p:nvPr/>
              </p:nvSpPr>
              <p:spPr>
                <a:xfrm flipV="1">
                  <a:off x="3084486" y="867819"/>
                  <a:ext cx="82296" cy="81796"/>
                </a:xfrm>
                <a:prstGeom prst="ellips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1" name="Rectangle 60"/>
            <p:cNvSpPr/>
            <p:nvPr/>
          </p:nvSpPr>
          <p:spPr>
            <a:xfrm>
              <a:off x="1088785" y="6839333"/>
              <a:ext cx="27139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Genes are responsible for formation of </a:t>
              </a:r>
              <a:r>
                <a:rPr lang="en-US" dirty="0" smtClean="0">
                  <a:solidFill>
                    <a:srgbClr val="FF0066"/>
                  </a:solidFill>
                  <a:latin typeface="Book Antiqua" panose="02040602050305030304" pitchFamily="18" charset="0"/>
                </a:rPr>
                <a:t>protein</a:t>
              </a:r>
              <a:endParaRPr lang="en-US" dirty="0">
                <a:solidFill>
                  <a:srgbClr val="FF0066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1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5800" y="282575"/>
            <a:ext cx="7091363" cy="4532313"/>
            <a:chOff x="685800" y="77585"/>
            <a:chExt cx="7091553" cy="4532515"/>
          </a:xfrm>
        </p:grpSpPr>
        <p:grpSp>
          <p:nvGrpSpPr>
            <p:cNvPr id="6" name="Group 2"/>
            <p:cNvGrpSpPr>
              <a:grpSpLocks/>
            </p:cNvGrpSpPr>
            <p:nvPr/>
          </p:nvGrpSpPr>
          <p:grpSpPr bwMode="auto">
            <a:xfrm>
              <a:off x="685800" y="1809750"/>
              <a:ext cx="2895600" cy="2800350"/>
              <a:chOff x="304800" y="-633984"/>
              <a:chExt cx="2895600" cy="2800350"/>
            </a:xfrm>
          </p:grpSpPr>
          <p:pic>
            <p:nvPicPr>
              <p:cNvPr id="8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-633984"/>
                <a:ext cx="2800350" cy="280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Oval 8"/>
              <p:cNvSpPr/>
              <p:nvPr/>
            </p:nvSpPr>
            <p:spPr>
              <a:xfrm>
                <a:off x="1319240" y="-634109"/>
                <a:ext cx="1881238" cy="14002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" name="Cloud Callout 6"/>
            <p:cNvSpPr/>
            <p:nvPr/>
          </p:nvSpPr>
          <p:spPr>
            <a:xfrm>
              <a:off x="2085975" y="77585"/>
              <a:ext cx="5691378" cy="3464330"/>
            </a:xfrm>
            <a:prstGeom prst="cloudCallout">
              <a:avLst>
                <a:gd name="adj1" fmla="val -52993"/>
                <a:gd name="adj2" fmla="val 55936"/>
              </a:avLst>
            </a:pr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b="1" dirty="0" smtClean="0">
                  <a:solidFill>
                    <a:srgbClr val="002060"/>
                  </a:solidFill>
                  <a:latin typeface="Bookman Old Style" pitchFamily="18" charset="0"/>
                </a:rPr>
                <a:t>These characters are transferred from parent to offspring through </a:t>
              </a:r>
              <a:r>
                <a:rPr lang="en-US" sz="3600" b="1" dirty="0" smtClean="0">
                  <a:solidFill>
                    <a:srgbClr val="FF0066"/>
                  </a:solidFill>
                  <a:latin typeface="Bookman Old Style" pitchFamily="18" charset="0"/>
                </a:rPr>
                <a:t>reproduction</a:t>
              </a:r>
              <a:endParaRPr lang="en-US" sz="4000" b="1" i="1" dirty="0">
                <a:solidFill>
                  <a:srgbClr val="FF0066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12064" y="267462"/>
            <a:ext cx="2498612" cy="381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The Basic unit of life is 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6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-307086" y="719671"/>
            <a:ext cx="7825558" cy="4063467"/>
            <a:chOff x="-307118" y="514700"/>
            <a:chExt cx="7825772" cy="4063648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-307118" y="1486771"/>
              <a:ext cx="2393093" cy="3091577"/>
              <a:chOff x="-688118" y="-956963"/>
              <a:chExt cx="2393093" cy="3091577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179"/>
              <a:stretch/>
            </p:blipFill>
            <p:spPr bwMode="auto">
              <a:xfrm flipH="1">
                <a:off x="-190516" y="-665736"/>
                <a:ext cx="1895491" cy="2800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Oval 5"/>
              <p:cNvSpPr/>
              <p:nvPr/>
            </p:nvSpPr>
            <p:spPr>
              <a:xfrm>
                <a:off x="-688118" y="-956963"/>
                <a:ext cx="1524041" cy="157957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4" name="Cloud Callout 3"/>
            <p:cNvSpPr/>
            <p:nvPr/>
          </p:nvSpPr>
          <p:spPr>
            <a:xfrm>
              <a:off x="2344675" y="514700"/>
              <a:ext cx="5173979" cy="2602801"/>
            </a:xfrm>
            <a:prstGeom prst="cloudCallout">
              <a:avLst>
                <a:gd name="adj1" fmla="val -52993"/>
                <a:gd name="adj2" fmla="val 55936"/>
              </a:avLst>
            </a:pr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b="1" i="1" dirty="0" smtClean="0">
                  <a:solidFill>
                    <a:srgbClr val="EC2095"/>
                  </a:solidFill>
                  <a:latin typeface="Bookman Old Style" pitchFamily="18" charset="0"/>
                </a:rPr>
                <a:t>What is reproduction???</a:t>
              </a:r>
              <a:endParaRPr lang="en-US" sz="2800" b="1" i="1" dirty="0">
                <a:solidFill>
                  <a:srgbClr val="EC2095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512064" y="267462"/>
            <a:ext cx="2498612" cy="381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The Basic unit of life is 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3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0"/>
          <a:stretch>
            <a:fillRect/>
          </a:stretch>
        </p:blipFill>
        <p:spPr bwMode="auto">
          <a:xfrm>
            <a:off x="3041650" y="984250"/>
            <a:ext cx="15049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43375" y="1658937"/>
            <a:ext cx="1295400" cy="442913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FFFF"/>
                </a:solidFill>
                <a:latin typeface="Bookman Old Style" pitchFamily="18" charset="0"/>
              </a:rPr>
              <a:t>Asexual</a:t>
            </a:r>
            <a:endParaRPr lang="en-US" sz="2000" b="1" kern="0" dirty="0">
              <a:solidFill>
                <a:srgbClr val="FFFFFF"/>
              </a:solidFill>
              <a:latin typeface="Bookman Old Style" pitchFamily="18" charset="0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3400" y="2125662"/>
            <a:ext cx="3308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 dirty="0">
                <a:solidFill>
                  <a:srgbClr val="FF0066"/>
                </a:solidFill>
                <a:latin typeface="Bookman Old Style" pitchFamily="18" charset="0"/>
              </a:rPr>
              <a:t>Two parents </a:t>
            </a:r>
            <a:r>
              <a:rPr lang="en-US" i="1" kern="0" dirty="0" smtClean="0">
                <a:solidFill>
                  <a:srgbClr val="FF0066"/>
                </a:solidFill>
                <a:latin typeface="Bookman Old Style" pitchFamily="18" charset="0"/>
              </a:rPr>
              <a:t>are involved</a:t>
            </a:r>
            <a:endParaRPr lang="en-US" i="1" kern="0" dirty="0">
              <a:solidFill>
                <a:srgbClr val="FF0066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2125662"/>
            <a:ext cx="29418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kern="0" dirty="0">
                <a:solidFill>
                  <a:srgbClr val="FF0066"/>
                </a:solidFill>
                <a:latin typeface="Bookman Old Style" pitchFamily="18" charset="0"/>
              </a:rPr>
              <a:t>Only one parent involved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64282" y="648462"/>
            <a:ext cx="2154936" cy="47548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Reproduction</a:t>
            </a:r>
            <a:endParaRPr lang="en-US" sz="24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1577" y="1442651"/>
            <a:ext cx="3570723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Book Antiqua" panose="02040602050305030304" pitchFamily="18" charset="0"/>
              </a:rPr>
              <a:t>New </a:t>
            </a:r>
            <a:r>
              <a:rPr lang="en-US" b="1" dirty="0" smtClean="0">
                <a:latin typeface="Book Antiqua" panose="02040602050305030304" pitchFamily="18" charset="0"/>
              </a:rPr>
              <a:t>individuals that </a:t>
            </a:r>
            <a:r>
              <a:rPr lang="en-US" b="1" dirty="0">
                <a:latin typeface="Book Antiqua" panose="02040602050305030304" pitchFamily="18" charset="0"/>
              </a:rPr>
              <a:t>are similar </a:t>
            </a:r>
            <a:r>
              <a:rPr lang="en-US" b="1" dirty="0" smtClean="0">
                <a:latin typeface="Book Antiqua" panose="02040602050305030304" pitchFamily="18" charset="0"/>
              </a:rPr>
              <a:t>to their </a:t>
            </a:r>
            <a:r>
              <a:rPr lang="en-US" b="1" dirty="0">
                <a:latin typeface="Book Antiqua" panose="02040602050305030304" pitchFamily="18" charset="0"/>
              </a:rPr>
              <a:t>parents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87575" y="1123950"/>
            <a:ext cx="3756025" cy="36933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Book Antiqua" panose="02040602050305030304" pitchFamily="18" charset="0"/>
              </a:rPr>
              <a:t>It is a process which give </a:t>
            </a:r>
            <a:r>
              <a:rPr lang="en-US" b="1" dirty="0">
                <a:latin typeface="Book Antiqua" panose="02040602050305030304" pitchFamily="18" charset="0"/>
              </a:rPr>
              <a:t>rise to, 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999257" y="1122836"/>
            <a:ext cx="3523811" cy="408623"/>
          </a:xfrm>
          <a:prstGeom prst="wedgeRoundRectCallout">
            <a:avLst>
              <a:gd name="adj1" fmla="val -58393"/>
              <a:gd name="adj2" fmla="val -49507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i="1" dirty="0" smtClean="0">
                <a:solidFill>
                  <a:schemeClr val="bg1"/>
                </a:solidFill>
                <a:latin typeface="Bookman Old Style" pitchFamily="18" charset="0"/>
              </a:rPr>
              <a:t>Reproduction are of two types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393950" y="1658937"/>
            <a:ext cx="1295400" cy="442913"/>
          </a:xfrm>
          <a:prstGeom prst="roundRect">
            <a:avLst/>
          </a:prstGeom>
          <a:solidFill>
            <a:srgbClr val="0070C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FFFFFF"/>
                </a:solidFill>
                <a:latin typeface="Bookman Old Style" pitchFamily="18" charset="0"/>
              </a:rPr>
              <a:t>Sexual</a:t>
            </a:r>
            <a:endParaRPr lang="en-US" sz="2000" b="1" kern="0" dirty="0">
              <a:solidFill>
                <a:srgbClr val="FFFFFF"/>
              </a:solidFill>
              <a:latin typeface="Bookman Old Style" pitchFamily="18" charset="0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8" y="2495550"/>
            <a:ext cx="2056384" cy="21901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76" y="3253264"/>
            <a:ext cx="977331" cy="1411249"/>
          </a:xfrm>
          <a:prstGeom prst="rect">
            <a:avLst/>
          </a:prstGeom>
        </p:spPr>
      </p:pic>
      <p:sp>
        <p:nvSpPr>
          <p:cNvPr id="20" name="Rounded Rectangular Callout 19"/>
          <p:cNvSpPr>
            <a:spLocks noChangeArrowheads="1"/>
          </p:cNvSpPr>
          <p:nvPr/>
        </p:nvSpPr>
        <p:spPr bwMode="auto">
          <a:xfrm>
            <a:off x="260244" y="4154814"/>
            <a:ext cx="785138" cy="408623"/>
          </a:xfrm>
          <a:prstGeom prst="wedgeRoundRectCallout">
            <a:avLst>
              <a:gd name="adj1" fmla="val 79467"/>
              <a:gd name="adj2" fmla="val -122060"/>
              <a:gd name="adj3" fmla="val 16667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smtClea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rPr>
              <a:t>Male</a:t>
            </a:r>
            <a:endParaRPr lang="en-IN" b="1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Bookman Old Style" pitchFamily="18" charset="0"/>
            </a:endParaRPr>
          </a:p>
        </p:txBody>
      </p: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2404225" y="4077695"/>
            <a:ext cx="1085709" cy="408623"/>
          </a:xfrm>
          <a:prstGeom prst="wedgeRoundRectCallout">
            <a:avLst>
              <a:gd name="adj1" fmla="val -67867"/>
              <a:gd name="adj2" fmla="val -103152"/>
              <a:gd name="adj3" fmla="val 16667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 smtClea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rPr>
              <a:t>Female</a:t>
            </a:r>
            <a:endParaRPr lang="en-IN" b="1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Bookman Old Style" pitchFamily="18" charset="0"/>
            </a:endParaRPr>
          </a:p>
        </p:txBody>
      </p:sp>
      <p:sp>
        <p:nvSpPr>
          <p:cNvPr id="22" name="Rounded Rectangular Callout 21"/>
          <p:cNvSpPr>
            <a:spLocks noChangeArrowheads="1"/>
          </p:cNvSpPr>
          <p:nvPr/>
        </p:nvSpPr>
        <p:spPr bwMode="auto">
          <a:xfrm>
            <a:off x="4224194" y="4158389"/>
            <a:ext cx="1262206" cy="408623"/>
          </a:xfrm>
          <a:prstGeom prst="wedgeRoundRectCallout">
            <a:avLst>
              <a:gd name="adj1" fmla="val -67867"/>
              <a:gd name="adj2" fmla="val -103152"/>
              <a:gd name="adj3" fmla="val 16667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smtClea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rPr>
              <a:t>Offspring</a:t>
            </a:r>
            <a:endParaRPr lang="en-IN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Bookman Old Style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20184"/>
          <a:stretch/>
        </p:blipFill>
        <p:spPr>
          <a:xfrm>
            <a:off x="4342509" y="2527677"/>
            <a:ext cx="2287781" cy="1451174"/>
          </a:xfrm>
          <a:prstGeom prst="roundRect">
            <a:avLst/>
          </a:prstGeom>
        </p:spPr>
      </p:pic>
      <p:sp>
        <p:nvSpPr>
          <p:cNvPr id="24" name="Rounded Rectangular Callout 23"/>
          <p:cNvSpPr>
            <a:spLocks noChangeArrowheads="1"/>
          </p:cNvSpPr>
          <p:nvPr/>
        </p:nvSpPr>
        <p:spPr bwMode="auto">
          <a:xfrm>
            <a:off x="4495422" y="2494994"/>
            <a:ext cx="959382" cy="408623"/>
          </a:xfrm>
          <a:prstGeom prst="wedgeRoundRectCallout">
            <a:avLst>
              <a:gd name="adj1" fmla="val 57946"/>
              <a:gd name="adj2" fmla="val 106782"/>
              <a:gd name="adj3" fmla="val 16667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smtClea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rPr>
              <a:t>Parent</a:t>
            </a:r>
            <a:endParaRPr lang="en-IN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34025" y="2038350"/>
            <a:ext cx="3933375" cy="369332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Book Antiqua" panose="02040602050305030304" pitchFamily="18" charset="0"/>
              </a:rPr>
              <a:t>With  </a:t>
            </a:r>
            <a:r>
              <a:rPr lang="en-US" b="1" dirty="0">
                <a:latin typeface="Book Antiqua" panose="02040602050305030304" pitchFamily="18" charset="0"/>
              </a:rPr>
              <a:t>subtle </a:t>
            </a:r>
            <a:r>
              <a:rPr lang="en-US" b="1" dirty="0" smtClean="0">
                <a:latin typeface="Book Antiqua" panose="02040602050305030304" pitchFamily="18" charset="0"/>
              </a:rPr>
              <a:t>differences </a:t>
            </a:r>
            <a:r>
              <a:rPr lang="en-US" b="1" dirty="0">
                <a:latin typeface="Book Antiqua" panose="02040602050305030304" pitchFamily="18" charset="0"/>
              </a:rPr>
              <a:t>/ variations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064" y="267462"/>
            <a:ext cx="2498612" cy="381000"/>
          </a:xfrm>
          <a:prstGeom prst="rect">
            <a:avLst/>
          </a:prstGeom>
          <a:solidFill>
            <a:srgbClr val="00206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The Basic unit of life is 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26" name="Rounded Rectangular Callout 25"/>
          <p:cNvSpPr>
            <a:spLocks noChangeArrowheads="1"/>
          </p:cNvSpPr>
          <p:nvPr/>
        </p:nvSpPr>
        <p:spPr bwMode="auto">
          <a:xfrm>
            <a:off x="3049666" y="2407682"/>
            <a:ext cx="1189628" cy="374571"/>
          </a:xfrm>
          <a:prstGeom prst="wedgeRoundRectCallout">
            <a:avLst>
              <a:gd name="adj1" fmla="val -54905"/>
              <a:gd name="adj2" fmla="val -89518"/>
              <a:gd name="adj3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Bookman Old Style" pitchFamily="18" charset="0"/>
              </a:rPr>
              <a:t>M</a:t>
            </a:r>
            <a:r>
              <a:rPr lang="en-US" sz="1600" kern="0" dirty="0" smtClean="0">
                <a:solidFill>
                  <a:schemeClr val="bg1"/>
                </a:solidFill>
                <a:latin typeface="Bookman Old Style" pitchFamily="18" charset="0"/>
              </a:rPr>
              <a:t>inimum</a:t>
            </a:r>
            <a:endParaRPr lang="en-IN" sz="1600" kern="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839002">
            <a:off x="7170912" y="1967452"/>
            <a:ext cx="942545" cy="6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ounded Rectangular Callout 27"/>
          <p:cNvSpPr>
            <a:spLocks noChangeArrowheads="1"/>
          </p:cNvSpPr>
          <p:nvPr/>
        </p:nvSpPr>
        <p:spPr bwMode="auto">
          <a:xfrm>
            <a:off x="6428182" y="2760866"/>
            <a:ext cx="1262206" cy="408623"/>
          </a:xfrm>
          <a:prstGeom prst="wedgeRoundRectCallout">
            <a:avLst>
              <a:gd name="adj1" fmla="val -75722"/>
              <a:gd name="adj2" fmla="val 136801"/>
              <a:gd name="adj3" fmla="val 16667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smtClea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rPr>
              <a:t>Offspring</a:t>
            </a:r>
            <a:endParaRPr lang="en-IN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30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1" grpId="0"/>
      <p:bldP spid="11" grpId="1"/>
      <p:bldP spid="12" grpId="0"/>
      <p:bldP spid="12" grpId="1"/>
      <p:bldP spid="5" grpId="0" animBg="1"/>
      <p:bldP spid="5" grpId="1" animBg="1"/>
      <p:bldP spid="13" grpId="0"/>
      <p:bldP spid="13" grpId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2064" y="267462"/>
            <a:ext cx="4926711" cy="1834388"/>
            <a:chOff x="512064" y="267462"/>
            <a:chExt cx="4926711" cy="1834388"/>
          </a:xfrm>
        </p:grpSpPr>
        <p:sp>
          <p:nvSpPr>
            <p:cNvPr id="3" name="Rectangle 2"/>
            <p:cNvSpPr/>
            <p:nvPr/>
          </p:nvSpPr>
          <p:spPr>
            <a:xfrm>
              <a:off x="512064" y="267462"/>
              <a:ext cx="2154936" cy="381000"/>
            </a:xfrm>
            <a:prstGeom prst="rect">
              <a:avLst/>
            </a:prstGeom>
            <a:solidFill>
              <a:srgbClr val="002060"/>
            </a:soli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Basic unit of life</a:t>
              </a:r>
              <a:endParaRPr lang="en-US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430"/>
            <a:stretch>
              <a:fillRect/>
            </a:stretch>
          </p:blipFill>
          <p:spPr bwMode="auto">
            <a:xfrm>
              <a:off x="3041650" y="984250"/>
              <a:ext cx="150495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3375" y="1658937"/>
              <a:ext cx="1295400" cy="442913"/>
            </a:xfrm>
            <a:prstGeom prst="roundRect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FFFFFF"/>
                  </a:solidFill>
                  <a:latin typeface="Bookman Old Style" pitchFamily="18" charset="0"/>
                </a:rPr>
                <a:t>Asexual</a:t>
              </a:r>
              <a:endParaRPr lang="en-US" sz="2000" b="1" kern="0" dirty="0">
                <a:solidFill>
                  <a:srgbClr val="FFFFFF"/>
                </a:solidFill>
                <a:latin typeface="Bookman Old Style" pitchFamily="18" charset="0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4282" y="648462"/>
              <a:ext cx="2154936" cy="475488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Book Antiqua" panose="02040602050305030304" pitchFamily="18" charset="0"/>
                </a:rPr>
                <a:t>Reproduction</a:t>
              </a:r>
              <a:endParaRPr lang="en-US" sz="2400" dirty="0">
                <a:solidFill>
                  <a:schemeClr val="tx1"/>
                </a:solidFill>
                <a:latin typeface="Book Antiqua" panose="02040602050305030304" pitchFamily="18" charset="0"/>
              </a:endParaRPr>
            </a:p>
          </p:txBody>
        </p:sp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2393950" y="1658937"/>
              <a:ext cx="1295400" cy="442913"/>
            </a:xfrm>
            <a:prstGeom prst="roundRect">
              <a:avLst/>
            </a:prstGeom>
            <a:solidFill>
              <a:srgbClr val="0070C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srgbClr val="FFFFFF"/>
                  </a:solidFill>
                  <a:latin typeface="Bookman Old Style" pitchFamily="18" charset="0"/>
                </a:rPr>
                <a:t>Sexual</a:t>
              </a:r>
              <a:endParaRPr lang="en-US" sz="2000" b="1" kern="0" dirty="0">
                <a:solidFill>
                  <a:srgbClr val="FFFFFF"/>
                </a:solidFill>
                <a:latin typeface="Bookman Old Style" pitchFamily="18" charset="0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62394" y="1120576"/>
            <a:ext cx="3245187" cy="1603574"/>
            <a:chOff x="5062394" y="1120576"/>
            <a:chExt cx="3245187" cy="160357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78" b="20184"/>
            <a:stretch/>
          </p:blipFill>
          <p:spPr>
            <a:xfrm flipH="1">
              <a:off x="6019800" y="1120576"/>
              <a:ext cx="2287781" cy="1451174"/>
            </a:xfrm>
            <a:prstGeom prst="roundRect">
              <a:avLst/>
            </a:prstGeom>
          </p:spPr>
        </p:pic>
        <p:sp>
          <p:nvSpPr>
            <p:cNvPr id="24" name="Rounded Rectangular Callout 23"/>
            <p:cNvSpPr>
              <a:spLocks noChangeArrowheads="1"/>
            </p:cNvSpPr>
            <p:nvPr/>
          </p:nvSpPr>
          <p:spPr bwMode="auto">
            <a:xfrm>
              <a:off x="5062394" y="2315527"/>
              <a:ext cx="1262206" cy="408623"/>
            </a:xfrm>
            <a:prstGeom prst="wedgeRoundRectCallout">
              <a:avLst>
                <a:gd name="adj1" fmla="val 66549"/>
                <a:gd name="adj2" fmla="val -108544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 smtClean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Bookman Old Style" pitchFamily="18" charset="0"/>
                </a:rPr>
                <a:t>Offspring</a:t>
              </a:r>
              <a:endParaRPr lang="en-IN" kern="0" dirty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7898" y="791249"/>
            <a:ext cx="2317155" cy="2089413"/>
            <a:chOff x="707898" y="791249"/>
            <a:chExt cx="2317155" cy="2089413"/>
          </a:xfrm>
        </p:grpSpPr>
        <p:grpSp>
          <p:nvGrpSpPr>
            <p:cNvPr id="16" name="Group 15"/>
            <p:cNvGrpSpPr/>
            <p:nvPr/>
          </p:nvGrpSpPr>
          <p:grpSpPr>
            <a:xfrm>
              <a:off x="707898" y="791249"/>
              <a:ext cx="1578102" cy="1964345"/>
              <a:chOff x="707898" y="3004954"/>
              <a:chExt cx="1578102" cy="196434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7898" y="3004954"/>
                <a:ext cx="1578102" cy="168079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3845349"/>
                <a:ext cx="778368" cy="1123950"/>
              </a:xfrm>
              <a:prstGeom prst="rect">
                <a:avLst/>
              </a:prstGeom>
            </p:spPr>
          </p:pic>
        </p:grpSp>
        <p:sp>
          <p:nvSpPr>
            <p:cNvPr id="22" name="Rounded Rectangular Callout 21"/>
            <p:cNvSpPr>
              <a:spLocks noChangeArrowheads="1"/>
            </p:cNvSpPr>
            <p:nvPr/>
          </p:nvSpPr>
          <p:spPr bwMode="auto">
            <a:xfrm>
              <a:off x="1762847" y="2472039"/>
              <a:ext cx="1262206" cy="408623"/>
            </a:xfrm>
            <a:prstGeom prst="wedgeRoundRectCallout">
              <a:avLst>
                <a:gd name="adj1" fmla="val -67867"/>
                <a:gd name="adj2" fmla="val -103152"/>
                <a:gd name="adj3" fmla="val 16667"/>
              </a:avLst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 smtClean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Bookman Old Style" pitchFamily="18" charset="0"/>
                </a:rPr>
                <a:t>Offspring</a:t>
              </a:r>
              <a:endParaRPr lang="en-IN" kern="0" dirty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09600" y="3026807"/>
            <a:ext cx="2895600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Visible differences can be seen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88446" y="3028950"/>
            <a:ext cx="3021953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No visible </a:t>
            </a:r>
            <a:r>
              <a:rPr lang="en-US" b="1" dirty="0">
                <a:solidFill>
                  <a:srgbClr val="002060"/>
                </a:solidFill>
                <a:latin typeface="Book Antiqua" panose="02040602050305030304" pitchFamily="18" charset="0"/>
              </a:rPr>
              <a:t>differences can be seen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9600" y="3790950"/>
            <a:ext cx="307975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Differences/Variations are maximized during sexual  reproduction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35" name="Rounded Rectangular Callout 34"/>
          <p:cNvSpPr>
            <a:spLocks noChangeArrowheads="1"/>
          </p:cNvSpPr>
          <p:nvPr/>
        </p:nvSpPr>
        <p:spPr bwMode="auto">
          <a:xfrm>
            <a:off x="1800947" y="3468826"/>
            <a:ext cx="1384271" cy="408623"/>
          </a:xfrm>
          <a:prstGeom prst="wedgeRoundRectCallout">
            <a:avLst>
              <a:gd name="adj1" fmla="val -62672"/>
              <a:gd name="adj2" fmla="val -92817"/>
              <a:gd name="adj3" fmla="val 16667"/>
            </a:avLst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smtClean="0">
                <a:solidFill>
                  <a:sysClr val="windowText" lastClr="000000">
                    <a:lumMod val="95000"/>
                    <a:lumOff val="5000"/>
                  </a:sysClr>
                </a:solidFill>
                <a:latin typeface="Bookman Old Style" pitchFamily="18" charset="0"/>
              </a:rPr>
              <a:t>Variations</a:t>
            </a:r>
            <a:endParaRPr lang="en-IN" kern="0" dirty="0">
              <a:solidFill>
                <a:sysClr val="windowText" lastClr="000000">
                  <a:lumMod val="95000"/>
                  <a:lumOff val="5000"/>
                </a:sysClr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88446" y="3790950"/>
            <a:ext cx="3402954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Very little variations are during asexual  reproduction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839002">
            <a:off x="5415229" y="796385"/>
            <a:ext cx="942545" cy="6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017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1885950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1055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5562</TotalTime>
  <Words>169</Words>
  <Application>Microsoft Office PowerPoint</Application>
  <PresentationFormat>On-screen Show (16:9)</PresentationFormat>
  <Paragraphs>45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 Antiqua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285</cp:revision>
  <dcterms:created xsi:type="dcterms:W3CDTF">2013-07-31T12:47:49Z</dcterms:created>
  <dcterms:modified xsi:type="dcterms:W3CDTF">2022-04-25T02:16:46Z</dcterms:modified>
</cp:coreProperties>
</file>